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347C2F4-23F7-4DCE-A247-EE2D0E0EF068}" type="datetimeFigureOut">
              <a:rPr lang="ru-RU" smtClean="0"/>
              <a:t>20.10.2021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255346" y="2750337"/>
            <a:ext cx="1171888" cy="1356442"/>
          </a:xfrm>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967477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347C2F4-23F7-4DCE-A247-EE2D0E0EF068}" type="datetimeFigureOut">
              <a:rPr lang="ru-RU" smtClean="0"/>
              <a:t>20.10.2021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309"/>
            <a:ext cx="1154151" cy="1090789"/>
          </a:xfrm>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1680336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347C2F4-23F7-4DCE-A247-EE2D0E0EF068}" type="datetimeFigureOut">
              <a:rPr lang="ru-RU" smtClean="0"/>
              <a:t>20.10.2021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615"/>
            <a:ext cx="1154151" cy="1090789"/>
          </a:xfrm>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2471285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347C2F4-23F7-4DCE-A247-EE2D0E0EF068}" type="datetimeFigureOut">
              <a:rPr lang="ru-RU" smtClean="0"/>
              <a:t>20.10.2021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1D00B540-C00E-4BFE-B4D7-21C0ED4EA512}" type="slidenum">
              <a:rPr lang="ru-RU" smtClean="0"/>
              <a:t>‹#›</a:t>
            </a:fld>
            <a:endParaRPr lang="ru-RU"/>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796717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347C2F4-23F7-4DCE-A247-EE2D0E0EF068}" type="datetimeFigureOut">
              <a:rPr lang="ru-RU" smtClean="0"/>
              <a:t>20.10.2021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3857307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6347C2F4-23F7-4DCE-A247-EE2D0E0EF068}" type="datetimeFigureOut">
              <a:rPr lang="ru-RU" smtClean="0"/>
              <a:t>20.10.2021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3931128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6347C2F4-23F7-4DCE-A247-EE2D0E0EF068}" type="datetimeFigureOut">
              <a:rPr lang="ru-RU" smtClean="0"/>
              <a:t>20.10.2021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28530899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347C2F4-23F7-4DCE-A247-EE2D0E0EF068}" type="datetimeFigureOut">
              <a:rPr lang="ru-RU" smtClean="0"/>
              <a:t>20.10.2021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35666034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347C2F4-23F7-4DCE-A247-EE2D0E0EF068}" type="datetimeFigureOut">
              <a:rPr lang="ru-RU" smtClean="0"/>
              <a:t>20.10.2021</a:t>
            </a:fld>
            <a:endParaRPr lang="ru-RU"/>
          </a:p>
        </p:txBody>
      </p:sp>
      <p:sp>
        <p:nvSpPr>
          <p:cNvPr id="5" name="Footer Placeholder 4"/>
          <p:cNvSpPr>
            <a:spLocks noGrp="1"/>
          </p:cNvSpPr>
          <p:nvPr>
            <p:ph type="ftr" sz="quarter" idx="11"/>
          </p:nvPr>
        </p:nvSpPr>
        <p:spPr>
          <a:xfrm>
            <a:off x="680321" y="5936188"/>
            <a:ext cx="6126805" cy="365125"/>
          </a:xfrm>
        </p:spPr>
        <p:txBody>
          <a:bodyPr/>
          <a:lstStyle/>
          <a:p>
            <a:endParaRPr lang="ru-RU"/>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1D00B540-C00E-4BFE-B4D7-21C0ED4EA512}" type="slidenum">
              <a:rPr lang="ru-RU" smtClean="0"/>
              <a:t>‹#›</a:t>
            </a:fld>
            <a:endParaRPr lang="ru-RU"/>
          </a:p>
        </p:txBody>
      </p:sp>
    </p:spTree>
    <p:extLst>
      <p:ext uri="{BB962C8B-B14F-4D97-AF65-F5344CB8AC3E}">
        <p14:creationId xmlns:p14="http://schemas.microsoft.com/office/powerpoint/2010/main" val="2956612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347C2F4-23F7-4DCE-A247-EE2D0E0EF068}" type="datetimeFigureOut">
              <a:rPr lang="ru-RU" smtClean="0"/>
              <a:t>20.10.2021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4268105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347C2F4-23F7-4DCE-A247-EE2D0E0EF068}" type="datetimeFigureOut">
              <a:rPr lang="ru-RU" smtClean="0"/>
              <a:t>20.10.2021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729455" y="2869895"/>
            <a:ext cx="1154151" cy="1090789"/>
          </a:xfrm>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287695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347C2F4-23F7-4DCE-A247-EE2D0E0EF068}" type="datetimeFigureOut">
              <a:rPr lang="ru-RU" smtClean="0"/>
              <a:t>20.10.2021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932482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0322" y="3030008"/>
            <a:ext cx="4698355" cy="29061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594123" y="3030008"/>
            <a:ext cx="4700059" cy="29061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347C2F4-23F7-4DCE-A247-EE2D0E0EF068}" type="datetimeFigureOut">
              <a:rPr lang="ru-RU" smtClean="0"/>
              <a:t>20.10.2021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3559732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347C2F4-23F7-4DCE-A247-EE2D0E0EF068}" type="datetimeFigureOut">
              <a:rPr lang="ru-RU" smtClean="0"/>
              <a:t>20.10.2021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2469011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347C2F4-23F7-4DCE-A247-EE2D0E0EF068}" type="datetimeFigureOut">
              <a:rPr lang="ru-RU" smtClean="0"/>
              <a:t>20.10.2021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848614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347C2F4-23F7-4DCE-A247-EE2D0E0EF068}" type="datetimeFigureOut">
              <a:rPr lang="ru-RU" smtClean="0"/>
              <a:t>20.10.2021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3949350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347C2F4-23F7-4DCE-A247-EE2D0E0EF068}" type="datetimeFigureOut">
              <a:rPr lang="ru-RU" smtClean="0"/>
              <a:t>20.10.2021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D00B540-C00E-4BFE-B4D7-21C0ED4EA512}" type="slidenum">
              <a:rPr lang="ru-RU" smtClean="0"/>
              <a:t>‹#›</a:t>
            </a:fld>
            <a:endParaRPr lang="ru-RU"/>
          </a:p>
        </p:txBody>
      </p:sp>
    </p:spTree>
    <p:extLst>
      <p:ext uri="{BB962C8B-B14F-4D97-AF65-F5344CB8AC3E}">
        <p14:creationId xmlns:p14="http://schemas.microsoft.com/office/powerpoint/2010/main" val="212311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347C2F4-23F7-4DCE-A247-EE2D0E0EF068}" type="datetimeFigureOut">
              <a:rPr lang="ru-RU" smtClean="0"/>
              <a:t>20.10.2021</a:t>
            </a:fld>
            <a:endParaRPr lang="ru-RU"/>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D00B540-C00E-4BFE-B4D7-21C0ED4EA512}" type="slidenum">
              <a:rPr lang="ru-RU" smtClean="0"/>
              <a:t>‹#›</a:t>
            </a:fld>
            <a:endParaRPr lang="ru-RU"/>
          </a:p>
        </p:txBody>
      </p:sp>
    </p:spTree>
    <p:extLst>
      <p:ext uri="{BB962C8B-B14F-4D97-AF65-F5344CB8AC3E}">
        <p14:creationId xmlns:p14="http://schemas.microsoft.com/office/powerpoint/2010/main" val="3772052106"/>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hc.unesco.org/document/13781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hc.unesco.org/en/list/1145" TargetMode="External"/><Relationship Id="rId2" Type="http://schemas.openxmlformats.org/officeDocument/2006/relationships/hyperlink" Target="https://whc.unesco.org/en/list/1103" TargetMode="External"/><Relationship Id="rId1" Type="http://schemas.openxmlformats.org/officeDocument/2006/relationships/slideLayout" Target="../slideLayouts/slideLayout2.xml"/><Relationship Id="rId6" Type="http://schemas.openxmlformats.org/officeDocument/2006/relationships/hyperlink" Target="https://whc.unesco.org/en/list/1490" TargetMode="External"/><Relationship Id="rId5" Type="http://schemas.openxmlformats.org/officeDocument/2006/relationships/hyperlink" Target="https://whc.unesco.org/en/list/1102" TargetMode="External"/><Relationship Id="rId4" Type="http://schemas.openxmlformats.org/officeDocument/2006/relationships/hyperlink" Target="https://whc.unesco.org/en/list/144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hc.unesco.org/en/list/1549" TargetMode="External"/><Relationship Id="rId2" Type="http://schemas.openxmlformats.org/officeDocument/2006/relationships/hyperlink" Target="https://whc.unesco.org/en/list/1076" TargetMode="External"/><Relationship Id="rId1" Type="http://schemas.openxmlformats.org/officeDocument/2006/relationships/slideLayout" Target="../slideLayouts/slideLayout2.xml"/><Relationship Id="rId4" Type="http://schemas.openxmlformats.org/officeDocument/2006/relationships/hyperlink" Target="https://whc.unesco.org/en/list/958"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hc.unesco.org/en/conventiontext/#Article1" TargetMode="External"/><Relationship Id="rId2" Type="http://schemas.openxmlformats.org/officeDocument/2006/relationships/hyperlink" Target="https://whc.unesco.org/en/list/" TargetMode="External"/><Relationship Id="rId1" Type="http://schemas.openxmlformats.org/officeDocument/2006/relationships/slideLayout" Target="../slideLayouts/slideLayout2.xml"/><Relationship Id="rId4" Type="http://schemas.openxmlformats.org/officeDocument/2006/relationships/hyperlink" Target="https://whc.unesco.org/en/conventiontext/#Article2"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whc.unesco.org/pg.cfm?cid=8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hc.unesco.org/en/conventiontext/#Article11.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hc.unesco.org/en/conventiontext/#Article1" TargetMode="External"/><Relationship Id="rId2" Type="http://schemas.openxmlformats.org/officeDocument/2006/relationships/hyperlink" Target="https://whc.unesco.org/en/conventiontext/#Article11" TargetMode="External"/><Relationship Id="rId1" Type="http://schemas.openxmlformats.org/officeDocument/2006/relationships/slideLayout" Target="../slideLayouts/slideLayout2.xml"/><Relationship Id="rId4" Type="http://schemas.openxmlformats.org/officeDocument/2006/relationships/hyperlink" Target="https://whc.unesco.org/en/conventiontext/#Article2"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hc.unesco.org/en/conventiontext/#Article11"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hc.unesco.org/en/conventiontext/#Article2" TargetMode="External"/><Relationship Id="rId2" Type="http://schemas.openxmlformats.org/officeDocument/2006/relationships/hyperlink" Target="https://whc.unesco.org/en/conventiontext/#Article1"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3827706"/>
          </a:xfrm>
        </p:spPr>
        <p:txBody>
          <a:bodyPr>
            <a:normAutofit fontScale="90000"/>
          </a:bodyPr>
          <a:lstStyle/>
          <a:p>
            <a:r>
              <a:rPr lang="ru-RU" b="1" dirty="0" smtClean="0"/>
              <a:t/>
            </a:r>
            <a:br>
              <a:rPr lang="ru-RU" b="1" dirty="0" smtClean="0"/>
            </a:br>
            <a:r>
              <a:rPr lang="ru-RU" b="1" dirty="0"/>
              <a:t/>
            </a:r>
            <a:br>
              <a:rPr lang="ru-RU" b="1" dirty="0"/>
            </a:br>
            <a:r>
              <a:rPr lang="ru-RU" b="1" dirty="0" smtClean="0"/>
              <a:t>Конвенция </a:t>
            </a:r>
            <a:r>
              <a:rPr lang="ru-RU" b="1" dirty="0"/>
              <a:t>об охране всемирного культурного и природного наследия</a:t>
            </a:r>
            <a:br>
              <a:rPr lang="ru-RU" b="1" dirty="0"/>
            </a:br>
            <a:endParaRPr lang="ru-RU" dirty="0"/>
          </a:p>
        </p:txBody>
      </p:sp>
    </p:spTree>
    <p:extLst>
      <p:ext uri="{BB962C8B-B14F-4D97-AF65-F5344CB8AC3E}">
        <p14:creationId xmlns:p14="http://schemas.microsoft.com/office/powerpoint/2010/main" val="4126605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0321" y="773723"/>
            <a:ext cx="9613861" cy="5162466"/>
          </a:xfrm>
        </p:spPr>
        <p:txBody>
          <a:bodyPr/>
          <a:lstStyle/>
          <a:p>
            <a:pPr marL="0" indent="0">
              <a:buNone/>
            </a:pPr>
            <a:endParaRPr lang="kk-KZ" dirty="0"/>
          </a:p>
          <a:p>
            <a:pPr marL="0" indent="0">
              <a:buNone/>
            </a:pPr>
            <a:endParaRPr lang="kk-KZ" dirty="0" smtClean="0"/>
          </a:p>
          <a:p>
            <a:pPr marL="0" indent="0">
              <a:buNone/>
            </a:pPr>
            <a:endParaRPr lang="kk-KZ" dirty="0"/>
          </a:p>
          <a:p>
            <a:pPr marL="0" indent="0">
              <a:buNone/>
            </a:pPr>
            <a:r>
              <a:rPr lang="en-US" dirty="0" smtClean="0"/>
              <a:t>Each </a:t>
            </a:r>
            <a:r>
              <a:rPr lang="en-US" dirty="0"/>
              <a:t>State Party to this Convention recognizes that the duty of ensuring the identification, protection, conservation, presentation and transmission to future generations of the cultural and natural heritage referred to in Articles 1 and 2 and situated on its territory, belongs primarily to that State. It will do all it can to this end, to the utmost of its own resources and, where appropriate, with any international assistance and co-operation, in particular, financial, artistic, scientific and technical, which it may be able to obtain.</a:t>
            </a:r>
            <a:endParaRPr lang="ru-RU" dirty="0"/>
          </a:p>
        </p:txBody>
      </p:sp>
    </p:spTree>
    <p:extLst>
      <p:ext uri="{BB962C8B-B14F-4D97-AF65-F5344CB8AC3E}">
        <p14:creationId xmlns:p14="http://schemas.microsoft.com/office/powerpoint/2010/main" val="2030659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INTERGOVERNMENTAL COMMITTEE FOR THE PROTECTION OF THE WORLD CULTURAL AND NATURAL HERITAGE</a:t>
            </a:r>
            <a:endParaRPr lang="ru-RU" dirty="0"/>
          </a:p>
        </p:txBody>
      </p:sp>
      <p:sp>
        <p:nvSpPr>
          <p:cNvPr id="3" name="Объект 2"/>
          <p:cNvSpPr>
            <a:spLocks noGrp="1"/>
          </p:cNvSpPr>
          <p:nvPr>
            <p:ph idx="1"/>
          </p:nvPr>
        </p:nvSpPr>
        <p:spPr/>
        <p:txBody>
          <a:bodyPr>
            <a:normAutofit fontScale="92500"/>
          </a:bodyPr>
          <a:lstStyle/>
          <a:p>
            <a:r>
              <a:rPr lang="en-US" dirty="0"/>
              <a:t>An Intergovernmental Committee for the Protection of the Cultural and Natural Heritage of Outstanding Universal Value, called "the World Heritage Committee", is hereby established within the United Nations Educational, Scientific and Cultural Organization. It shall be composed of 15 States Parties to the Convention, elected by States Parties to the Convention meeting in general assembly during the ordinary session of the General Conference of the United Nations Educational, Scientific and Cultural Organization. The number of States members of the Committee shall be increased to 21 as from the date of the ordinary session of the General Conference following the entry into force of this Convention for at least 40 States</a:t>
            </a:r>
            <a:endParaRPr lang="ru-RU" dirty="0"/>
          </a:p>
        </p:txBody>
      </p:sp>
    </p:spTree>
    <p:extLst>
      <p:ext uri="{BB962C8B-B14F-4D97-AF65-F5344CB8AC3E}">
        <p14:creationId xmlns:p14="http://schemas.microsoft.com/office/powerpoint/2010/main" val="1725355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World Heritage Committee</a:t>
            </a:r>
            <a:endParaRPr lang="ru-RU" dirty="0"/>
          </a:p>
        </p:txBody>
      </p:sp>
      <p:sp>
        <p:nvSpPr>
          <p:cNvPr id="3" name="Объект 2"/>
          <p:cNvSpPr>
            <a:spLocks noGrp="1"/>
          </p:cNvSpPr>
          <p:nvPr>
            <p:ph idx="1"/>
          </p:nvPr>
        </p:nvSpPr>
        <p:spPr/>
        <p:txBody>
          <a:bodyPr>
            <a:normAutofit fontScale="92500" lnSpcReduction="10000"/>
          </a:bodyPr>
          <a:lstStyle/>
          <a:p>
            <a:r>
              <a:rPr lang="en-US" dirty="0"/>
              <a:t>The World Heritage Committee meets once a year, and consists of representatives from 21 of the States Parties to the Convention elected by their General Assembly. At its first session, the Committee adopted its </a:t>
            </a:r>
            <a:r>
              <a:rPr lang="en-US" dirty="0">
                <a:hlinkClick r:id="rId2"/>
              </a:rPr>
              <a:t>Rules of Procedure of the World Heritage Committee</a:t>
            </a:r>
            <a:r>
              <a:rPr lang="en-US" dirty="0"/>
              <a:t>.</a:t>
            </a:r>
          </a:p>
          <a:p>
            <a:r>
              <a:rPr lang="en-US" dirty="0"/>
              <a:t>The Committee is responsible for the implementation of the World Heritage Convention, defines the use of the World Heritage Fund and allocates financial assistance upon requests from States Parties. It has the final say on whether a property is inscribed on the World Heritage List. It examines reports on the state of conservation of inscribed properties and asks States Parties to take action when properties are not being properly managed. It also decides on the inscription or deletion of properties on the List of World Heritage in Danger.</a:t>
            </a:r>
          </a:p>
          <a:p>
            <a:endParaRPr lang="ru-RU" dirty="0"/>
          </a:p>
        </p:txBody>
      </p:sp>
    </p:spTree>
    <p:extLst>
      <p:ext uri="{BB962C8B-B14F-4D97-AF65-F5344CB8AC3E}">
        <p14:creationId xmlns:p14="http://schemas.microsoft.com/office/powerpoint/2010/main" val="754535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en-US" dirty="0"/>
              <a:t>The term of office of States members of the World Heritage Committee shall extend from the end of the ordinary session of the General Conference during which they are elected until the end of its third subsequent ordinary session.</a:t>
            </a:r>
          </a:p>
          <a:p>
            <a:r>
              <a:rPr lang="en-US" dirty="0"/>
              <a:t>The term of office of one-third of the members designated at the time of the first election shall, however, cease at the end of the first ordinary session of the General Conference following that at which they were elected; and the term of office of a further third of the members designated at the same time shall cease at the end of the second ordinary session of the General Conference following that at which they were elected. The names of these members shall be chosen by lot by the President of the General Conference of the United Nations Educational, Scientific and Cultural Organization after the first election.</a:t>
            </a:r>
          </a:p>
          <a:p>
            <a:r>
              <a:rPr lang="en-US" dirty="0"/>
              <a:t>States members of the Committee shall choose as their representatives persons qualified in the field of the cultural or natural heritage.</a:t>
            </a:r>
          </a:p>
          <a:p>
            <a:endParaRPr lang="ru-RU" dirty="0"/>
          </a:p>
        </p:txBody>
      </p:sp>
    </p:spTree>
    <p:extLst>
      <p:ext uri="{BB962C8B-B14F-4D97-AF65-F5344CB8AC3E}">
        <p14:creationId xmlns:p14="http://schemas.microsoft.com/office/powerpoint/2010/main" val="1067628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Article 10</a:t>
            </a:r>
            <a:br>
              <a:rPr lang="en-US" dirty="0"/>
            </a:br>
            <a:r>
              <a:rPr lang="en-US" dirty="0"/>
              <a:t/>
            </a:r>
            <a:br>
              <a:rPr lang="en-US" dirty="0"/>
            </a:br>
            <a:endParaRPr lang="ru-RU" dirty="0"/>
          </a:p>
        </p:txBody>
      </p:sp>
      <p:sp>
        <p:nvSpPr>
          <p:cNvPr id="3" name="Объект 2"/>
          <p:cNvSpPr>
            <a:spLocks noGrp="1"/>
          </p:cNvSpPr>
          <p:nvPr>
            <p:ph idx="1"/>
          </p:nvPr>
        </p:nvSpPr>
        <p:spPr>
          <a:xfrm>
            <a:off x="680321" y="1696915"/>
            <a:ext cx="9613861" cy="4239274"/>
          </a:xfrm>
        </p:spPr>
        <p:txBody>
          <a:bodyPr/>
          <a:lstStyle/>
          <a:p>
            <a:r>
              <a:rPr lang="en-US" dirty="0"/>
              <a:t>The World Heritage Committee shall adopt its Rules of Procedure.</a:t>
            </a:r>
          </a:p>
          <a:p>
            <a:r>
              <a:rPr lang="en-US" dirty="0"/>
              <a:t>The Committee may at any time invite public or private organizations or individuals to participate in its meetings for consultation on particular problems.</a:t>
            </a:r>
          </a:p>
          <a:p>
            <a:r>
              <a:rPr lang="en-US" dirty="0"/>
              <a:t>The Committee may create such consultative bodies as it deems necessary for the performance of its functions.</a:t>
            </a:r>
          </a:p>
          <a:p>
            <a:endParaRPr lang="ru-RU" dirty="0"/>
          </a:p>
        </p:txBody>
      </p:sp>
    </p:spTree>
    <p:extLst>
      <p:ext uri="{BB962C8B-B14F-4D97-AF65-F5344CB8AC3E}">
        <p14:creationId xmlns:p14="http://schemas.microsoft.com/office/powerpoint/2010/main" val="3024022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Kazakhstan </a:t>
            </a:r>
            <a:r>
              <a:rPr lang="en-US" dirty="0"/>
              <a:t>https://whc.unesco.org/en/statesparties/kz</a:t>
            </a:r>
            <a:endParaRPr lang="ru-RU" dirty="0"/>
          </a:p>
        </p:txBody>
      </p:sp>
      <p:sp>
        <p:nvSpPr>
          <p:cNvPr id="4" name="Rectangle 1"/>
          <p:cNvSpPr>
            <a:spLocks noGrp="1" noChangeArrowheads="1"/>
          </p:cNvSpPr>
          <p:nvPr>
            <p:ph idx="1"/>
          </p:nvPr>
        </p:nvSpPr>
        <p:spPr bwMode="auto">
          <a:xfrm>
            <a:off x="680321" y="2028262"/>
            <a:ext cx="11854207"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rPr>
              <a:t>Cultural</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(3)</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2"/>
              </a:rPr>
              <a:t>Mausoleum</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2"/>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2"/>
              </a:rPr>
              <a:t>of</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2"/>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2"/>
              </a:rPr>
              <a:t>Khoja</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2"/>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2"/>
              </a:rPr>
              <a:t>Ahmed</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2"/>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2"/>
              </a:rPr>
              <a:t>Yasawi</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(2003)</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3"/>
              </a:rPr>
              <a:t>Petroglyphs</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3"/>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3"/>
              </a:rPr>
              <a:t>of</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3"/>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3"/>
              </a:rPr>
              <a:t>the</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3"/>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3"/>
              </a:rPr>
              <a:t>Archaeological</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3"/>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3"/>
              </a:rPr>
              <a:t>Landscape</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3"/>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3"/>
              </a:rPr>
              <a:t>of</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3"/>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3"/>
              </a:rPr>
              <a:t>Tanbaly</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3"/>
              </a:rPr>
              <a:t> </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(2004)</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4"/>
              </a:rPr>
              <a:t>Silk</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4"/>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4"/>
              </a:rPr>
              <a:t>Roads</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4"/>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4"/>
              </a:rPr>
              <a:t>the</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4"/>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4"/>
              </a:rPr>
              <a:t>Routes</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4"/>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4"/>
              </a:rPr>
              <a:t>Network</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4"/>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4"/>
              </a:rPr>
              <a:t>of</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4"/>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4"/>
              </a:rPr>
              <a:t>Chang'an-Tianshan</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4"/>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4"/>
              </a:rPr>
              <a:t>Corridor</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(2014)</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rPr>
              <a:t>Natural</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(2)</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5"/>
              </a:rPr>
              <a:t>Saryarka</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5"/>
              </a:rPr>
              <a:t> –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5"/>
              </a:rPr>
              <a:t>Steppe</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5"/>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5"/>
              </a:rPr>
              <a:t>and</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5"/>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5"/>
              </a:rPr>
              <a:t>Lakes</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5"/>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5"/>
              </a:rPr>
              <a:t>of</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5"/>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5"/>
              </a:rPr>
              <a:t>Northern</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5"/>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5"/>
              </a:rPr>
              <a:t>Kazakhstan</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(2008)</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6"/>
              </a:rPr>
              <a:t>Western</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hlinkClick r:id="rId6"/>
              </a:rPr>
              <a:t> </a:t>
            </a:r>
            <a:r>
              <a:rPr kumimoji="0" lang="ru-RU" altLang="ru-RU" sz="3200" b="0"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hlinkClick r:id="rId6"/>
              </a:rPr>
              <a:t>Tien-Shan</a:t>
            </a:r>
            <a:r>
              <a:rPr kumimoji="0" lang="ru-RU" altLang="ru-RU" sz="32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(2016)</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26602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Azerbaidzhan</a:t>
            </a:r>
            <a:r>
              <a:rPr lang="en-US" dirty="0"/>
              <a:t> https://whc.unesco.org/en/statesparties/az</a:t>
            </a:r>
            <a:endParaRPr lang="ru-RU" dirty="0"/>
          </a:p>
        </p:txBody>
      </p:sp>
      <p:sp>
        <p:nvSpPr>
          <p:cNvPr id="4" name="Rectangle 1"/>
          <p:cNvSpPr>
            <a:spLocks noGrp="1" noChangeArrowheads="1"/>
          </p:cNvSpPr>
          <p:nvPr>
            <p:ph idx="1"/>
          </p:nvPr>
        </p:nvSpPr>
        <p:spPr bwMode="auto">
          <a:xfrm>
            <a:off x="680321" y="3136257"/>
            <a:ext cx="11256928" cy="2000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Cultural</a:t>
            </a:r>
            <a:r>
              <a:rPr kumimoji="0" lang="ru-RU" altLang="ru-RU"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(3)</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2"/>
              </a:rPr>
              <a:t>Gobustan</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2"/>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2"/>
              </a:rPr>
              <a:t>Rock</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2"/>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2"/>
              </a:rPr>
              <a:t>Art</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2"/>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2"/>
              </a:rPr>
              <a:t>Cultural</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2"/>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2"/>
              </a:rPr>
              <a:t>Landscape</a:t>
            </a:r>
            <a:r>
              <a:rPr kumimoji="0" lang="ru-RU" altLang="ru-RU"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(2007)</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3"/>
              </a:rPr>
              <a:t>Historic</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3"/>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3"/>
              </a:rPr>
              <a:t>Centre</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3"/>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3"/>
              </a:rPr>
              <a:t>of</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3"/>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3"/>
              </a:rPr>
              <a:t>Sheki</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3"/>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3"/>
              </a:rPr>
              <a:t>with</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3"/>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3"/>
              </a:rPr>
              <a:t>the</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3"/>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3"/>
              </a:rPr>
              <a:t>Khan’s</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3"/>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3"/>
              </a:rPr>
              <a:t>Palace</a:t>
            </a:r>
            <a:r>
              <a:rPr kumimoji="0" lang="ru-RU" altLang="ru-RU"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(2019)</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4"/>
              </a:rPr>
              <a:t>Walled</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4"/>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4"/>
              </a:rPr>
              <a:t>City</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4"/>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4"/>
              </a:rPr>
              <a:t>of</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4"/>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4"/>
              </a:rPr>
              <a:t>Baku</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4"/>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4"/>
              </a:rPr>
              <a:t>with</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4"/>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4"/>
              </a:rPr>
              <a:t>the</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4"/>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4"/>
              </a:rPr>
              <a:t>Shirvanshah's</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4"/>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4"/>
              </a:rPr>
              <a:t>Palace</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4"/>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4"/>
              </a:rPr>
              <a:t>and</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4"/>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4"/>
              </a:rPr>
              <a:t>Maiden</a:t>
            </a:r>
            <a:r>
              <a:rPr kumimoji="0" lang="ru-RU" altLang="ru-RU" sz="2800" b="0" i="0" u="none" strike="noStrike" cap="none" normalizeH="0" baseline="0" dirty="0" smtClean="0">
                <a:ln>
                  <a:noFill/>
                </a:ln>
                <a:solidFill>
                  <a:srgbClr val="2D649E"/>
                </a:solidFill>
                <a:effectLst/>
                <a:latin typeface="Times New Roman" panose="02020603050405020304" pitchFamily="18" charset="0"/>
                <a:cs typeface="Times New Roman" panose="02020603050405020304" pitchFamily="18" charset="0"/>
                <a:hlinkClick r:id="rId4"/>
              </a:rPr>
              <a:t> </a:t>
            </a:r>
            <a:r>
              <a:rPr kumimoji="0" lang="ru-RU" altLang="ru-RU" sz="2800" b="0" i="0" u="none" strike="noStrike" cap="none" normalizeH="0" baseline="0" dirty="0" err="1" smtClean="0">
                <a:ln>
                  <a:noFill/>
                </a:ln>
                <a:solidFill>
                  <a:srgbClr val="2D649E"/>
                </a:solidFill>
                <a:effectLst/>
                <a:latin typeface="Times New Roman" panose="02020603050405020304" pitchFamily="18" charset="0"/>
                <a:cs typeface="Times New Roman" panose="02020603050405020304" pitchFamily="18" charset="0"/>
                <a:hlinkClick r:id="rId4"/>
              </a:rPr>
              <a:t>Tower</a:t>
            </a:r>
            <a:r>
              <a:rPr kumimoji="0" lang="ru-RU" altLang="ru-RU" sz="2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(2000)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844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Azerbaijan to host 2019 session of World Heritage Committee</a:t>
            </a:r>
            <a:br>
              <a:rPr lang="en-US" dirty="0"/>
            </a:br>
            <a:endParaRPr lang="ru-RU" dirty="0"/>
          </a:p>
        </p:txBody>
      </p:sp>
      <p:sp>
        <p:nvSpPr>
          <p:cNvPr id="3" name="Объект 2"/>
          <p:cNvSpPr>
            <a:spLocks noGrp="1"/>
          </p:cNvSpPr>
          <p:nvPr>
            <p:ph idx="1"/>
          </p:nvPr>
        </p:nvSpPr>
        <p:spPr/>
        <p:txBody>
          <a:bodyPr>
            <a:normAutofit fontScale="92500" lnSpcReduction="20000"/>
          </a:bodyPr>
          <a:lstStyle/>
          <a:p>
            <a:r>
              <a:rPr lang="en-US" dirty="0"/>
              <a:t>The 43rd session of the World Heritage Committee will be held in Baku, Azerbaijan from 30 June to 10 July 2019, further to the kind invitation of the Government of the Republic of Azerbaijan.</a:t>
            </a:r>
          </a:p>
          <a:p>
            <a:r>
              <a:rPr lang="en-US" dirty="0"/>
              <a:t>On 3 July 2018, during its 42nd session in Manama, Bahrain, the Committee elected H.E. Mr. </a:t>
            </a:r>
            <a:r>
              <a:rPr lang="en-US" dirty="0" err="1"/>
              <a:t>Abulfaz</a:t>
            </a:r>
            <a:r>
              <a:rPr lang="en-US" dirty="0"/>
              <a:t> </a:t>
            </a:r>
            <a:r>
              <a:rPr lang="en-US" dirty="0" err="1"/>
              <a:t>Garayev</a:t>
            </a:r>
            <a:r>
              <a:rPr lang="en-US" dirty="0"/>
              <a:t>, Azerbaijani Minister of Culture as the new Chair of the Committee, with Brazil, Burkina Faso, Indonesia, Norway and Tunisia as Vice-Chairs. </a:t>
            </a:r>
            <a:r>
              <a:rPr lang="en-US" dirty="0" err="1"/>
              <a:t>Ms</a:t>
            </a:r>
            <a:r>
              <a:rPr lang="en-US" dirty="0"/>
              <a:t> </a:t>
            </a:r>
            <a:r>
              <a:rPr lang="en-US" dirty="0" err="1"/>
              <a:t>Mahani</a:t>
            </a:r>
            <a:r>
              <a:rPr lang="en-US" dirty="0"/>
              <a:t> Taylor, from Australia, was elected as Rapporteur.</a:t>
            </a:r>
          </a:p>
          <a:p>
            <a:r>
              <a:rPr lang="en-US" dirty="0"/>
              <a:t>Azerbaijan currently has two sites inscribed on the World Heritage List: the Walled City of Baku with the </a:t>
            </a:r>
            <a:r>
              <a:rPr lang="en-US" dirty="0" err="1"/>
              <a:t>Shirvanshah's</a:t>
            </a:r>
            <a:r>
              <a:rPr lang="en-US" dirty="0"/>
              <a:t> Palace and Maiden Tower, and Gobustan Rock Art Cultural Landscape.</a:t>
            </a:r>
          </a:p>
          <a:p>
            <a:r>
              <a:rPr lang="en-US" dirty="0"/>
              <a:t/>
            </a:r>
            <a:br>
              <a:rPr lang="en-US" dirty="0"/>
            </a:br>
            <a:endParaRPr lang="ru-RU" dirty="0"/>
          </a:p>
        </p:txBody>
      </p:sp>
    </p:spTree>
    <p:extLst>
      <p:ext uri="{BB962C8B-B14F-4D97-AF65-F5344CB8AC3E}">
        <p14:creationId xmlns:p14="http://schemas.microsoft.com/office/powerpoint/2010/main" val="4199930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0321" y="439615"/>
            <a:ext cx="9613861" cy="5496574"/>
          </a:xfrm>
        </p:spPr>
        <p:txBody>
          <a:bodyPr>
            <a:normAutofit fontScale="92500" lnSpcReduction="10000"/>
          </a:bodyPr>
          <a:lstStyle/>
          <a:p>
            <a:r>
              <a:rPr lang="en-US" dirty="0"/>
              <a:t>Every State Party to this Convention shall, in so far as possible, submit to the World Heritage Committee an inventory of property forming part of the cultural and natural heritage, situated in its territory and suitable for inclusion in the list provided for in paragraph 2 of this Article. This inventory, which shall not be considered exhaustive, shall include documentation about the location of the property in question and its significance.</a:t>
            </a:r>
          </a:p>
          <a:p>
            <a:r>
              <a:rPr lang="en-US" dirty="0"/>
              <a:t>On the basis of the inventories submitted by States in accordance with paragraph 1, the Committee shall establish, keep up to date and publish, under the title of "</a:t>
            </a:r>
            <a:r>
              <a:rPr lang="en-US" dirty="0">
                <a:hlinkClick r:id="rId2"/>
              </a:rPr>
              <a:t>World Heritage List</a:t>
            </a:r>
            <a:r>
              <a:rPr lang="en-US" dirty="0"/>
              <a:t>," a list of properties forming part of the cultural heritage and natural heritage, as defined in </a:t>
            </a:r>
            <a:r>
              <a:rPr lang="en-US" dirty="0">
                <a:hlinkClick r:id="rId3"/>
              </a:rPr>
              <a:t>Articles 1</a:t>
            </a:r>
            <a:r>
              <a:rPr lang="en-US" dirty="0"/>
              <a:t> and </a:t>
            </a:r>
            <a:r>
              <a:rPr lang="en-US" dirty="0">
                <a:hlinkClick r:id="rId4"/>
              </a:rPr>
              <a:t>2</a:t>
            </a:r>
            <a:r>
              <a:rPr lang="en-US" dirty="0"/>
              <a:t> of this Convention, which it considers as having outstanding universal value in terms of such criteria as it shall have established. An updated list shall be distributed at least every two years.</a:t>
            </a:r>
          </a:p>
          <a:p>
            <a:r>
              <a:rPr lang="en-US" dirty="0"/>
              <a:t>The inclusion of a property in the World Heritage List requires the consent of the State concerned. The inclusion of a property situated in a territory, sovereignty or jurisdiction over which is claimed by more than one State shall in no way prejudice the rights of the parties to the dispute.</a:t>
            </a:r>
          </a:p>
          <a:p>
            <a:endParaRPr lang="ru-RU" dirty="0"/>
          </a:p>
        </p:txBody>
      </p:sp>
    </p:spTree>
    <p:extLst>
      <p:ext uri="{BB962C8B-B14F-4D97-AF65-F5344CB8AC3E}">
        <p14:creationId xmlns:p14="http://schemas.microsoft.com/office/powerpoint/2010/main" val="1524740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62500" lnSpcReduction="20000"/>
          </a:bodyPr>
          <a:lstStyle/>
          <a:p>
            <a:r>
              <a:rPr lang="en-US" dirty="0"/>
              <a:t>The Committee shall establish, keep up to date and publish, whenever circumstances shall so require, under the title of "</a:t>
            </a:r>
            <a:r>
              <a:rPr lang="en-US" dirty="0">
                <a:hlinkClick r:id="rId2"/>
              </a:rPr>
              <a:t>List of World Heritage in Danger</a:t>
            </a:r>
            <a:r>
              <a:rPr lang="en-US" dirty="0"/>
              <a:t>", a list of the property appearing in the World Heritage List for the conservation of which major operations are necessary and for which assistance has been requested under this Convention. This list shall contain an estimate of the cost of such operations. The list may include only such property forming part of the cultural and natural heritage as is threatened by serious and specific dangers, such as the threat of disappearance caused by accelerated deterioration, large- scale public or private projects or rapid urban or tourist development projects; destruction caused by changes in the use or ownership of the land; major alterations due to unknown causes; abandonment for any reason whatsoever; the outbreak or the threat of an armed conflict; calamities and cataclysms; serious fires, earthquakes, landslides; volcanic eruptions; changes in water level, floods and tidal waves. The Committee may at any time, in case of urgent need, make a new entry in the List of World Heritage in Danger and publicize such entry immediately.</a:t>
            </a:r>
          </a:p>
          <a:p>
            <a:r>
              <a:rPr lang="en-US" dirty="0"/>
              <a:t>The Committee shall define the criteria on the basis of which a property belonging to the cultural or natural heritage may be included in either of the lists mentioned in paragraphs 2 and 4 of this article.</a:t>
            </a:r>
          </a:p>
          <a:p>
            <a:r>
              <a:rPr lang="en-US" dirty="0"/>
              <a:t>Before refusing a request for inclusion in one of the two lists mentioned in paragraphs 2 and 4 of this article, the Committee shall consult the State Party in whose territory the cultural or natural property in question is situated.</a:t>
            </a:r>
          </a:p>
          <a:p>
            <a:r>
              <a:rPr lang="en-US" dirty="0"/>
              <a:t>The Committee shall, with the agreement of the States concerned, co-ordinate and encourage the studies and research needed for the drawing up of the lists referred to in paragraphs 2 and 4 of this article.</a:t>
            </a:r>
          </a:p>
          <a:p>
            <a:endParaRPr lang="ru-RU" dirty="0"/>
          </a:p>
        </p:txBody>
      </p:sp>
    </p:spTree>
    <p:extLst>
      <p:ext uri="{BB962C8B-B14F-4D97-AF65-F5344CB8AC3E}">
        <p14:creationId xmlns:p14="http://schemas.microsoft.com/office/powerpoint/2010/main" val="3744220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6185"/>
            <a:ext cx="10515600" cy="5930778"/>
          </a:xfrm>
        </p:spPr>
        <p:txBody>
          <a:bodyPr/>
          <a:lstStyle/>
          <a:p>
            <a:endParaRPr lang="kk-KZ" dirty="0" smtClean="0"/>
          </a:p>
          <a:p>
            <a:r>
              <a:rPr lang="en-US" dirty="0" smtClean="0"/>
              <a:t>The international system of heritage protection in its modern form began to take shape after the First World War and was finally formed in the second half of the XX </a:t>
            </a:r>
            <a:r>
              <a:rPr lang="en-US" dirty="0" err="1" smtClean="0"/>
              <a:t>century.However</a:t>
            </a:r>
            <a:r>
              <a:rPr lang="en-US" dirty="0" smtClean="0"/>
              <a:t>, in the first half of the XIX century, the creation of national systems for the protection of historical and cultural monuments began in a number of European countries: state inspections appeared, the first regulations on the protection of heritage were issued, work began on its inventory and popularization.</a:t>
            </a:r>
            <a:r>
              <a:rPr lang="kk-KZ" dirty="0" smtClean="0"/>
              <a:t> </a:t>
            </a:r>
          </a:p>
          <a:p>
            <a:r>
              <a:rPr lang="en-US" dirty="0" smtClean="0"/>
              <a:t>In the second half of the XIX century, the restoration of historical monuments and their protection from destruction caused by wars became the subject of constant discussion during World exhibitions and international conferences.</a:t>
            </a:r>
            <a:endParaRPr lang="ru-RU" dirty="0"/>
          </a:p>
        </p:txBody>
      </p:sp>
    </p:spTree>
    <p:extLst>
      <p:ext uri="{BB962C8B-B14F-4D97-AF65-F5344CB8AC3E}">
        <p14:creationId xmlns:p14="http://schemas.microsoft.com/office/powerpoint/2010/main" val="4087174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List of World Heritage in Danger</a:t>
            </a:r>
            <a:br>
              <a:rPr lang="en-US" dirty="0"/>
            </a:br>
            <a:endParaRPr lang="ru-RU" dirty="0"/>
          </a:p>
        </p:txBody>
      </p:sp>
      <p:sp>
        <p:nvSpPr>
          <p:cNvPr id="3" name="Объект 2"/>
          <p:cNvSpPr>
            <a:spLocks noGrp="1"/>
          </p:cNvSpPr>
          <p:nvPr>
            <p:ph idx="1"/>
          </p:nvPr>
        </p:nvSpPr>
        <p:spPr/>
        <p:txBody>
          <a:bodyPr/>
          <a:lstStyle/>
          <a:p>
            <a:r>
              <a:rPr lang="en-US" dirty="0"/>
              <a:t>The 52 properties which the World Heritage Committee has decided to include on the List of World Heritage in danger in accordance with </a:t>
            </a:r>
            <a:r>
              <a:rPr lang="en-US" dirty="0">
                <a:hlinkClick r:id="rId2"/>
              </a:rPr>
              <a:t>Article 11 (4)</a:t>
            </a:r>
            <a:r>
              <a:rPr lang="en-US" dirty="0"/>
              <a:t> of the </a:t>
            </a:r>
            <a:r>
              <a:rPr lang="en-US" i="1" dirty="0"/>
              <a:t>Convention</a:t>
            </a:r>
            <a:r>
              <a:rPr lang="en-US" dirty="0"/>
              <a:t>.</a:t>
            </a:r>
          </a:p>
          <a:p>
            <a:endParaRPr lang="ru-RU" dirty="0"/>
          </a:p>
        </p:txBody>
      </p:sp>
    </p:spTree>
    <p:extLst>
      <p:ext uri="{BB962C8B-B14F-4D97-AF65-F5344CB8AC3E}">
        <p14:creationId xmlns:p14="http://schemas.microsoft.com/office/powerpoint/2010/main" val="1509401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r>
              <a:rPr lang="en-US" dirty="0"/>
              <a:t>The World Heritage Committee shall receive and study requests for international assistance formulated by States Parties to this Convention with respect to property forming part of the cultural or natural heritage, situated in their territories, and included or potentially suitable for inclusion in the lists mentioned referred to in paragraphs 2 and 4 of </a:t>
            </a:r>
            <a:r>
              <a:rPr lang="en-US" dirty="0">
                <a:hlinkClick r:id="rId2"/>
              </a:rPr>
              <a:t>Article 11</a:t>
            </a:r>
            <a:r>
              <a:rPr lang="en-US" dirty="0"/>
              <a:t>. The purpose of such requests may be to secure the protection, conservation, presentation or rehabilitation of such property.</a:t>
            </a:r>
          </a:p>
          <a:p>
            <a:r>
              <a:rPr lang="en-US" dirty="0"/>
              <a:t>Requests for international assistance under paragraph 1 of this article may also be concerned with identification of cultural or natural property defined in </a:t>
            </a:r>
            <a:r>
              <a:rPr lang="en-US" dirty="0">
                <a:hlinkClick r:id="rId3"/>
              </a:rPr>
              <a:t>Articles 1</a:t>
            </a:r>
            <a:r>
              <a:rPr lang="en-US" dirty="0"/>
              <a:t> and </a:t>
            </a:r>
            <a:r>
              <a:rPr lang="en-US" dirty="0">
                <a:hlinkClick r:id="rId4"/>
              </a:rPr>
              <a:t>2</a:t>
            </a:r>
            <a:r>
              <a:rPr lang="en-US" dirty="0"/>
              <a:t>, when preliminary investigations have shown that further inquiries would be justified.</a:t>
            </a:r>
          </a:p>
          <a:p>
            <a:r>
              <a:rPr lang="en-US" dirty="0"/>
              <a:t>The Committee shall decide on the action to be taken with regard to these requests, determine where appropriate, the nature and extent of its assistance, and authorize the conclusion, on its behalf, of the necessary arrangements with the government concerned.</a:t>
            </a:r>
          </a:p>
          <a:p>
            <a:r>
              <a:rPr lang="en-US" dirty="0"/>
              <a:t>The Committee shall determine an order of priorities for its operations. It shall in so doing bear in mind the respective importance for the world cultural and natural heritage of the property requiring protection, the need to give international assistance to the property most representative of a natural environment or of the genius and the history of the peoples of the world, the urgency of the work to be done, the resources available to the States on whose territory the threatened property is situated and in particular the extent to which they are able to safeguard such property by their own means.</a:t>
            </a:r>
          </a:p>
          <a:p>
            <a:r>
              <a:rPr lang="en-US" dirty="0"/>
              <a:t>The Committee shall draw up, keep up to date and publicize a list of property for which international assistance has been granted.</a:t>
            </a:r>
          </a:p>
          <a:p>
            <a:endParaRPr lang="ru-RU" dirty="0"/>
          </a:p>
        </p:txBody>
      </p:sp>
    </p:spTree>
    <p:extLst>
      <p:ext uri="{BB962C8B-B14F-4D97-AF65-F5344CB8AC3E}">
        <p14:creationId xmlns:p14="http://schemas.microsoft.com/office/powerpoint/2010/main" val="887434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Article 14</a:t>
            </a:r>
            <a:br>
              <a:rPr lang="en-US" dirty="0"/>
            </a:br>
            <a:endParaRPr lang="ru-RU" dirty="0"/>
          </a:p>
        </p:txBody>
      </p:sp>
      <p:sp>
        <p:nvSpPr>
          <p:cNvPr id="3" name="Объект 2"/>
          <p:cNvSpPr>
            <a:spLocks noGrp="1"/>
          </p:cNvSpPr>
          <p:nvPr>
            <p:ph idx="1"/>
          </p:nvPr>
        </p:nvSpPr>
        <p:spPr>
          <a:xfrm>
            <a:off x="680321" y="1661746"/>
            <a:ext cx="9613861" cy="4274443"/>
          </a:xfrm>
        </p:spPr>
        <p:txBody>
          <a:bodyPr>
            <a:normAutofit lnSpcReduction="10000"/>
          </a:bodyPr>
          <a:lstStyle/>
          <a:p>
            <a:r>
              <a:rPr lang="en-US" dirty="0" smtClean="0"/>
              <a:t>The </a:t>
            </a:r>
            <a:r>
              <a:rPr lang="en-US" dirty="0"/>
              <a:t>World Heritage Committee shall be assisted by a Secretariat appointed by the Director-General of the United Nations Educational, Scientific and Cultural Organization.</a:t>
            </a:r>
          </a:p>
          <a:p>
            <a:r>
              <a:rPr lang="en-US" dirty="0"/>
              <a:t>The Director-General of the United Nations Educational, Scientific and Cultural Organization, utilizing to the fullest extent possible the services of the International Centre for the Study of the Preservation and the Restoration of Cultural Property (the Rome Centre), the International Council of Monuments and Sites (ICOMOS) and the International Union for Conservation of Nature and Natural Resources (IUCN) in their respective areas of competence and capability, shall prepare the Committee's documentation and the agenda of its meetings and shall have the responsibility for the implementation of its decisions.</a:t>
            </a:r>
          </a:p>
          <a:p>
            <a:endParaRPr lang="ru-RU" dirty="0"/>
          </a:p>
        </p:txBody>
      </p:sp>
    </p:spTree>
    <p:extLst>
      <p:ext uri="{BB962C8B-B14F-4D97-AF65-F5344CB8AC3E}">
        <p14:creationId xmlns:p14="http://schemas.microsoft.com/office/powerpoint/2010/main" val="3918852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Fund for the Protection of the World Cultural and Natural Heritage</a:t>
            </a:r>
            <a:br>
              <a:rPr lang="en-US" dirty="0"/>
            </a:br>
            <a:endParaRPr lang="ru-RU" dirty="0"/>
          </a:p>
        </p:txBody>
      </p:sp>
      <p:sp>
        <p:nvSpPr>
          <p:cNvPr id="3" name="Объект 2"/>
          <p:cNvSpPr>
            <a:spLocks noGrp="1"/>
          </p:cNvSpPr>
          <p:nvPr>
            <p:ph idx="1"/>
          </p:nvPr>
        </p:nvSpPr>
        <p:spPr/>
        <p:txBody>
          <a:bodyPr>
            <a:normAutofit fontScale="55000" lnSpcReduction="20000"/>
          </a:bodyPr>
          <a:lstStyle/>
          <a:p>
            <a:r>
              <a:rPr lang="en-US" dirty="0"/>
              <a:t>A Fund for the Protection of the World Cultural and Natural Heritage of Outstanding Universal Value, called "the World Heritage Fund", is hereby established.</a:t>
            </a:r>
          </a:p>
          <a:p>
            <a:r>
              <a:rPr lang="en-US" dirty="0"/>
              <a:t>The Fund shall constitute a trust fund, in conformity with the provisions of the Financial Regulations of the United Nations Educational, Scientific and Cultural Organization.</a:t>
            </a:r>
          </a:p>
          <a:p>
            <a:r>
              <a:rPr lang="en-US" dirty="0"/>
              <a:t>The resources of the Fund shall consist of:</a:t>
            </a:r>
          </a:p>
          <a:p>
            <a:pPr lvl="1"/>
            <a:r>
              <a:rPr lang="en-US" dirty="0"/>
              <a:t>compulsory and voluntary contributions made by States Parties to this Convention,</a:t>
            </a:r>
          </a:p>
          <a:p>
            <a:pPr lvl="1"/>
            <a:r>
              <a:rPr lang="en-US" dirty="0"/>
              <a:t>Contributions, gifts or bequests which may be made by:</a:t>
            </a:r>
          </a:p>
          <a:p>
            <a:pPr lvl="2"/>
            <a:r>
              <a:rPr lang="en-US" dirty="0"/>
              <a:t>other States;</a:t>
            </a:r>
          </a:p>
          <a:p>
            <a:pPr lvl="2"/>
            <a:r>
              <a:rPr lang="en-US" dirty="0"/>
              <a:t>the United Nations Educational, Scientific and</a:t>
            </a:r>
          </a:p>
          <a:p>
            <a:pPr lvl="2"/>
            <a:r>
              <a:rPr lang="en-US" dirty="0"/>
              <a:t>Cultural Organization, other organizations of the United Nations system, particularly the United Nations Development </a:t>
            </a:r>
            <a:r>
              <a:rPr lang="en-US" dirty="0" err="1"/>
              <a:t>Programme</a:t>
            </a:r>
            <a:r>
              <a:rPr lang="en-US" dirty="0"/>
              <a:t> or other intergovernmental </a:t>
            </a:r>
            <a:r>
              <a:rPr lang="en-US" dirty="0" err="1"/>
              <a:t>organizations;public</a:t>
            </a:r>
            <a:r>
              <a:rPr lang="en-US" dirty="0"/>
              <a:t> or private bodies or individuals;</a:t>
            </a:r>
          </a:p>
          <a:p>
            <a:pPr lvl="1"/>
            <a:r>
              <a:rPr lang="en-US" dirty="0"/>
              <a:t>any interest due on the resources of the Fund;</a:t>
            </a:r>
          </a:p>
          <a:p>
            <a:pPr lvl="1"/>
            <a:r>
              <a:rPr lang="en-US" dirty="0"/>
              <a:t>funds raised by collections and receipts from events organized for the benefit of the fund; and</a:t>
            </a:r>
          </a:p>
          <a:p>
            <a:pPr lvl="1"/>
            <a:r>
              <a:rPr lang="en-US" dirty="0"/>
              <a:t>all other resources authorized by the Fund's regulations, as drawn up by the World Heritage Committee.</a:t>
            </a:r>
          </a:p>
          <a:p>
            <a:r>
              <a:rPr lang="en-US" dirty="0"/>
              <a:t>Contributions to the Fund and other forms of assistance made available to the Committee may be used only for such purposes as the Committee shall define. The Committee may accept contributions to be used only for a certain </a:t>
            </a:r>
            <a:r>
              <a:rPr lang="en-US" dirty="0" err="1"/>
              <a:t>programme</a:t>
            </a:r>
            <a:r>
              <a:rPr lang="en-US" dirty="0"/>
              <a:t> or project, provided that the Committee shall have decided on the implementation of such </a:t>
            </a:r>
            <a:r>
              <a:rPr lang="en-US" dirty="0" err="1"/>
              <a:t>programme</a:t>
            </a:r>
            <a:r>
              <a:rPr lang="en-US" dirty="0"/>
              <a:t> or project. No political conditions may be attached to contributions made to the Fund.</a:t>
            </a:r>
          </a:p>
          <a:p>
            <a:endParaRPr lang="ru-RU" dirty="0"/>
          </a:p>
        </p:txBody>
      </p:sp>
    </p:spTree>
    <p:extLst>
      <p:ext uri="{BB962C8B-B14F-4D97-AF65-F5344CB8AC3E}">
        <p14:creationId xmlns:p14="http://schemas.microsoft.com/office/powerpoint/2010/main" val="76735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Conditions and Arrangements for International Assistance</a:t>
            </a:r>
            <a:br>
              <a:rPr lang="en-US" dirty="0"/>
            </a:br>
            <a:endParaRPr lang="ru-RU" dirty="0"/>
          </a:p>
        </p:txBody>
      </p:sp>
      <p:sp>
        <p:nvSpPr>
          <p:cNvPr id="3" name="Объект 2"/>
          <p:cNvSpPr>
            <a:spLocks noGrp="1"/>
          </p:cNvSpPr>
          <p:nvPr>
            <p:ph idx="1"/>
          </p:nvPr>
        </p:nvSpPr>
        <p:spPr>
          <a:xfrm>
            <a:off x="680321" y="1934308"/>
            <a:ext cx="9613861" cy="4001881"/>
          </a:xfrm>
        </p:spPr>
        <p:txBody>
          <a:bodyPr/>
          <a:lstStyle/>
          <a:p>
            <a:endParaRPr lang="en-US" dirty="0" smtClean="0"/>
          </a:p>
          <a:p>
            <a:endParaRPr lang="en-US" dirty="0"/>
          </a:p>
          <a:p>
            <a:r>
              <a:rPr lang="en-US" dirty="0" smtClean="0"/>
              <a:t>Any </a:t>
            </a:r>
            <a:r>
              <a:rPr lang="en-US" dirty="0"/>
              <a:t>State Party to this Convention may request international assistance for property forming part of the cultural or natural heritage of outstanding universal value situated within its territory. It shall submit with its request such information and documentation provided for in Article 21 as it has in its possession and as will enable the Committee to come to a decision.</a:t>
            </a:r>
            <a:endParaRPr lang="ru-RU" dirty="0"/>
          </a:p>
        </p:txBody>
      </p:sp>
    </p:spTree>
    <p:extLst>
      <p:ext uri="{BB962C8B-B14F-4D97-AF65-F5344CB8AC3E}">
        <p14:creationId xmlns:p14="http://schemas.microsoft.com/office/powerpoint/2010/main" val="648919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Assistance granted by the World Heritage Committee may take the following forms:</a:t>
            </a:r>
            <a:br>
              <a:rPr lang="en-US" dirty="0"/>
            </a:br>
            <a:endParaRPr lang="ru-RU" dirty="0"/>
          </a:p>
        </p:txBody>
      </p:sp>
      <p:sp>
        <p:nvSpPr>
          <p:cNvPr id="3" name="Объект 2"/>
          <p:cNvSpPr>
            <a:spLocks noGrp="1"/>
          </p:cNvSpPr>
          <p:nvPr>
            <p:ph idx="1"/>
          </p:nvPr>
        </p:nvSpPr>
        <p:spPr/>
        <p:txBody>
          <a:bodyPr>
            <a:normAutofit fontScale="77500" lnSpcReduction="20000"/>
          </a:bodyPr>
          <a:lstStyle/>
          <a:p>
            <a:r>
              <a:rPr lang="en-US" dirty="0" smtClean="0"/>
              <a:t>studies </a:t>
            </a:r>
            <a:r>
              <a:rPr lang="en-US" dirty="0"/>
              <a:t>concerning the artistic, scientific and technical problems raised by the protection, conservation, presentation and rehabilitation of the cultural and natural heritage, as defined in paragraphs 2 and 4 of </a:t>
            </a:r>
            <a:r>
              <a:rPr lang="en-US" dirty="0">
                <a:hlinkClick r:id="rId2"/>
              </a:rPr>
              <a:t>Article 11</a:t>
            </a:r>
            <a:r>
              <a:rPr lang="en-US" dirty="0"/>
              <a:t> of this Convention;</a:t>
            </a:r>
          </a:p>
          <a:p>
            <a:r>
              <a:rPr lang="en-US" dirty="0"/>
              <a:t>provisions of experts, technicians and skilled </a:t>
            </a:r>
            <a:r>
              <a:rPr lang="en-US" dirty="0" err="1"/>
              <a:t>labour</a:t>
            </a:r>
            <a:r>
              <a:rPr lang="en-US" dirty="0"/>
              <a:t> to ensure that the approved work is correctly carried out;</a:t>
            </a:r>
          </a:p>
          <a:p>
            <a:r>
              <a:rPr lang="en-US" dirty="0"/>
              <a:t>training of staff and specialists at all levels in the field of identification, protection, conservation, presentation and rehabilitation of the cultural and natural heritage;</a:t>
            </a:r>
          </a:p>
          <a:p>
            <a:r>
              <a:rPr lang="en-US" dirty="0"/>
              <a:t>supply of equipment which the State concerned does not possess or is not in a position to acquire;</a:t>
            </a:r>
          </a:p>
          <a:p>
            <a:r>
              <a:rPr lang="en-US" dirty="0"/>
              <a:t>low-interest or interest-free loans which might be repayable on a long-term basis;</a:t>
            </a:r>
          </a:p>
          <a:p>
            <a:r>
              <a:rPr lang="en-US" dirty="0"/>
              <a:t>the granting, in exceptional cases and for special reasons, of non-repayable subsidies.</a:t>
            </a:r>
          </a:p>
          <a:p>
            <a:endParaRPr lang="ru-RU" dirty="0"/>
          </a:p>
        </p:txBody>
      </p:sp>
    </p:spTree>
    <p:extLst>
      <p:ext uri="{BB962C8B-B14F-4D97-AF65-F5344CB8AC3E}">
        <p14:creationId xmlns:p14="http://schemas.microsoft.com/office/powerpoint/2010/main" val="39032130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Article 23</a:t>
            </a:r>
            <a:br>
              <a:rPr lang="en-US" dirty="0"/>
            </a:br>
            <a:endParaRPr lang="ru-RU" dirty="0"/>
          </a:p>
        </p:txBody>
      </p:sp>
      <p:sp>
        <p:nvSpPr>
          <p:cNvPr id="3" name="Объект 2"/>
          <p:cNvSpPr>
            <a:spLocks noGrp="1"/>
          </p:cNvSpPr>
          <p:nvPr>
            <p:ph idx="1"/>
          </p:nvPr>
        </p:nvSpPr>
        <p:spPr/>
        <p:txBody>
          <a:bodyPr/>
          <a:lstStyle/>
          <a:p>
            <a:r>
              <a:rPr lang="en-US" dirty="0"/>
              <a:t>The World Heritage Committee may also provide international assistance to national or regional </a:t>
            </a:r>
            <a:r>
              <a:rPr lang="en-US" dirty="0" err="1"/>
              <a:t>centres</a:t>
            </a:r>
            <a:r>
              <a:rPr lang="en-US" dirty="0"/>
              <a:t> for the training of staff and specialists at all levels in the field of identification, protection, conservation, presentation and rehabilitation of the cultural and natural heritage.</a:t>
            </a:r>
            <a:endParaRPr lang="ru-RU" dirty="0"/>
          </a:p>
        </p:txBody>
      </p:sp>
    </p:spTree>
    <p:extLst>
      <p:ext uri="{BB962C8B-B14F-4D97-AF65-F5344CB8AC3E}">
        <p14:creationId xmlns:p14="http://schemas.microsoft.com/office/powerpoint/2010/main" val="2914235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VI. Educational </a:t>
            </a:r>
            <a:r>
              <a:rPr lang="en-US" dirty="0" err="1"/>
              <a:t>Programmes</a:t>
            </a:r>
            <a:endParaRPr lang="en-US" dirty="0"/>
          </a:p>
        </p:txBody>
      </p:sp>
      <p:sp>
        <p:nvSpPr>
          <p:cNvPr id="3" name="Объект 2"/>
          <p:cNvSpPr>
            <a:spLocks noGrp="1"/>
          </p:cNvSpPr>
          <p:nvPr>
            <p:ph idx="1"/>
          </p:nvPr>
        </p:nvSpPr>
        <p:spPr/>
        <p:txBody>
          <a:bodyPr/>
          <a:lstStyle/>
          <a:p>
            <a:pPr algn="just"/>
            <a:r>
              <a:rPr lang="en-US" dirty="0"/>
              <a:t>The States Parties to this Convention shall endeavor by all appropriate means, and in particular by educational and information </a:t>
            </a:r>
            <a:r>
              <a:rPr lang="en-US" dirty="0" err="1"/>
              <a:t>programmes</a:t>
            </a:r>
            <a:r>
              <a:rPr lang="en-US" dirty="0"/>
              <a:t>, to strengthen appreciation and respect by their peoples of the cultural and natural heritage defined in </a:t>
            </a:r>
            <a:r>
              <a:rPr lang="en-US" dirty="0">
                <a:hlinkClick r:id="rId2"/>
              </a:rPr>
              <a:t>Articles 1</a:t>
            </a:r>
            <a:r>
              <a:rPr lang="en-US" dirty="0"/>
              <a:t> and </a:t>
            </a:r>
            <a:r>
              <a:rPr lang="en-US" dirty="0">
                <a:hlinkClick r:id="rId3"/>
              </a:rPr>
              <a:t>2</a:t>
            </a:r>
            <a:r>
              <a:rPr lang="en-US" dirty="0"/>
              <a:t> of the Convention.</a:t>
            </a:r>
          </a:p>
          <a:p>
            <a:pPr algn="just"/>
            <a:r>
              <a:rPr lang="en-US" dirty="0"/>
              <a:t>They shall undertake to keep the public broadly informed of the dangers threatening this heritage and of the activities carried on in pursuance of this Convention.</a:t>
            </a:r>
          </a:p>
          <a:p>
            <a:endParaRPr lang="ru-RU" dirty="0"/>
          </a:p>
        </p:txBody>
      </p:sp>
    </p:spTree>
    <p:extLst>
      <p:ext uri="{BB962C8B-B14F-4D97-AF65-F5344CB8AC3E}">
        <p14:creationId xmlns:p14="http://schemas.microsoft.com/office/powerpoint/2010/main" val="1852950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0321" y="753228"/>
            <a:ext cx="9613861" cy="917310"/>
          </a:xfrm>
        </p:spPr>
        <p:txBody>
          <a:bodyPr>
            <a:normAutofit fontScale="90000"/>
          </a:bodyPr>
          <a:lstStyle/>
          <a:p>
            <a:r>
              <a:rPr lang="en-US" dirty="0"/>
              <a:t>Article 29</a:t>
            </a:r>
            <a:br>
              <a:rPr lang="en-US" dirty="0"/>
            </a:br>
            <a:endParaRPr lang="ru-RU" dirty="0"/>
          </a:p>
        </p:txBody>
      </p:sp>
      <p:sp>
        <p:nvSpPr>
          <p:cNvPr id="3" name="Объект 2"/>
          <p:cNvSpPr>
            <a:spLocks noGrp="1"/>
          </p:cNvSpPr>
          <p:nvPr>
            <p:ph idx="1"/>
          </p:nvPr>
        </p:nvSpPr>
        <p:spPr>
          <a:xfrm>
            <a:off x="680321" y="1960685"/>
            <a:ext cx="10837602" cy="4466492"/>
          </a:xfrm>
        </p:spPr>
        <p:txBody>
          <a:bodyPr>
            <a:normAutofit/>
          </a:bodyPr>
          <a:lstStyle/>
          <a:p>
            <a:r>
              <a:rPr lang="en-US" dirty="0" smtClean="0"/>
              <a:t>The </a:t>
            </a:r>
            <a:r>
              <a:rPr lang="en-US" dirty="0"/>
              <a:t>States Parties to this Convention shall, in the reports which they submit to the General Conference of the United Nations Educational, Scientific and Cultural Organization on dates and in a manner to be determined by it, give information on the legislative and administrative provisions which they have adopted and other action which they have taken for the application of this Convention, together with details of the experience acquired in this field.</a:t>
            </a:r>
          </a:p>
          <a:p>
            <a:r>
              <a:rPr lang="en-US" dirty="0"/>
              <a:t>These reports shall be brought to the attention of the World Heritage Committee.</a:t>
            </a:r>
          </a:p>
          <a:p>
            <a:r>
              <a:rPr lang="en-US" dirty="0"/>
              <a:t>The Committee shall submit a report on its activities at each of the ordinary sessions of the General Conference of the United Nations Educational, Scientific and Cultural Organization.</a:t>
            </a:r>
          </a:p>
          <a:p>
            <a:endParaRPr lang="ru-RU" dirty="0"/>
          </a:p>
        </p:txBody>
      </p:sp>
    </p:spTree>
    <p:extLst>
      <p:ext uri="{BB962C8B-B14F-4D97-AF65-F5344CB8AC3E}">
        <p14:creationId xmlns:p14="http://schemas.microsoft.com/office/powerpoint/2010/main" val="19405726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Final Clauses</a:t>
            </a:r>
            <a:br>
              <a:rPr lang="en-US" dirty="0"/>
            </a:br>
            <a:endParaRPr lang="ru-RU" dirty="0"/>
          </a:p>
        </p:txBody>
      </p:sp>
      <p:sp>
        <p:nvSpPr>
          <p:cNvPr id="3" name="Объект 2"/>
          <p:cNvSpPr>
            <a:spLocks noGrp="1"/>
          </p:cNvSpPr>
          <p:nvPr>
            <p:ph idx="1"/>
          </p:nvPr>
        </p:nvSpPr>
        <p:spPr/>
        <p:txBody>
          <a:bodyPr/>
          <a:lstStyle/>
          <a:p>
            <a:r>
              <a:rPr lang="en-US" dirty="0"/>
              <a:t>This Convention is drawn up in Arabic, </a:t>
            </a:r>
            <a:r>
              <a:rPr lang="en-US" dirty="0" err="1"/>
              <a:t>English,French</a:t>
            </a:r>
            <a:r>
              <a:rPr lang="en-US" dirty="0"/>
              <a:t>, Russian and Spanish, the five texts being equally authoritative.</a:t>
            </a:r>
            <a:endParaRPr lang="ru-RU" dirty="0"/>
          </a:p>
        </p:txBody>
      </p:sp>
    </p:spTree>
    <p:extLst>
      <p:ext uri="{BB962C8B-B14F-4D97-AF65-F5344CB8AC3E}">
        <p14:creationId xmlns:p14="http://schemas.microsoft.com/office/powerpoint/2010/main" val="2485721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7008"/>
            <a:ext cx="10515600" cy="5499955"/>
          </a:xfrm>
        </p:spPr>
        <p:txBody>
          <a:bodyPr>
            <a:normAutofit/>
          </a:bodyPr>
          <a:lstStyle/>
          <a:p>
            <a:pPr algn="just"/>
            <a:endParaRPr lang="kk-KZ" dirty="0" smtClean="0"/>
          </a:p>
          <a:p>
            <a:pPr algn="just"/>
            <a:r>
              <a:rPr lang="en-US" dirty="0" smtClean="0"/>
              <a:t>In 1889, as part of the World Exhibition in Paris, the First International Congress on the protection of works of art and monuments was held, at which the need to sign an international convention on the protection of cultural heritage during the war and the creation of Red Cross monuments was discussed for the first time. These ideas were reflected in the conventions on the laws and customs of land warfare adopted at the Hague Conferences of 1899 and 1907. At the same time, for the first time, it was proposed to designate cultural values with special distinctive signs. Later, in the first half of the XX century, the provisions of the convention were developed in the Treaty on the Protection of Artistic and Scientific Institutions and Historical Monuments (the so-called Roerich Pact of 1935).</a:t>
            </a:r>
            <a:endParaRPr lang="ru-RU" dirty="0"/>
          </a:p>
        </p:txBody>
      </p:sp>
    </p:spTree>
    <p:extLst>
      <p:ext uri="{BB962C8B-B14F-4D97-AF65-F5344CB8AC3E}">
        <p14:creationId xmlns:p14="http://schemas.microsoft.com/office/powerpoint/2010/main" val="19293926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This Convention shall be subject to ratification or acceptance by States members of the United Nations Educational, Scientific and Cultural Organization in accordance with their respective constitutional procedures.</a:t>
            </a:r>
          </a:p>
          <a:p>
            <a:r>
              <a:rPr lang="en-US" dirty="0"/>
              <a:t>The instruments of ratification or acceptance shall be deposited with the Director-General of the United Nations Educational, Scientific and Cultural Organization.</a:t>
            </a:r>
          </a:p>
          <a:p>
            <a:endParaRPr lang="ru-RU" dirty="0"/>
          </a:p>
        </p:txBody>
      </p:sp>
    </p:spTree>
    <p:extLst>
      <p:ext uri="{BB962C8B-B14F-4D97-AF65-F5344CB8AC3E}">
        <p14:creationId xmlns:p14="http://schemas.microsoft.com/office/powerpoint/2010/main" val="1922936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69277"/>
            <a:ext cx="10515600" cy="5807686"/>
          </a:xfrm>
        </p:spPr>
        <p:txBody>
          <a:bodyPr/>
          <a:lstStyle/>
          <a:p>
            <a:pPr algn="just"/>
            <a:endParaRPr lang="kk-KZ" dirty="0" smtClean="0"/>
          </a:p>
          <a:p>
            <a:pPr algn="just"/>
            <a:r>
              <a:rPr lang="en-US" dirty="0" smtClean="0"/>
              <a:t>The next stage in the formation of the international system of heritage protection is associated with the activities of the League of Nations, the International Committee of Museums and the International Institute of Intellectual Cooperation, which existed until the late 1930s - mid–1940s. They were replaced by the United Nations Educational, Scientific and Cultural Organization (UNESCO), established on November 16, 1945.In 1954, UNESCO adopted the Convention for the Protection of Cultural Property in the Event of Armed Conflict, the so-called Hague Convention, and developed a distinctive sign that can be used to designate cultural property in need of protection.</a:t>
            </a:r>
            <a:endParaRPr lang="ru-RU" dirty="0"/>
          </a:p>
        </p:txBody>
      </p:sp>
    </p:spTree>
    <p:extLst>
      <p:ext uri="{BB962C8B-B14F-4D97-AF65-F5344CB8AC3E}">
        <p14:creationId xmlns:p14="http://schemas.microsoft.com/office/powerpoint/2010/main" val="3818143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6185"/>
            <a:ext cx="10515600" cy="5930778"/>
          </a:xfrm>
        </p:spPr>
        <p:txBody>
          <a:bodyPr>
            <a:normAutofit/>
          </a:bodyPr>
          <a:lstStyle/>
          <a:p>
            <a:pPr algn="just"/>
            <a:r>
              <a:rPr lang="en-US" dirty="0" smtClean="0"/>
              <a:t>However, even in peacetime, it was necessary to solve issues related to the protection of heritage and the prevention of the threat of its </a:t>
            </a:r>
            <a:r>
              <a:rPr lang="en-US" dirty="0" err="1" smtClean="0"/>
              <a:t>destruction.The</a:t>
            </a:r>
            <a:r>
              <a:rPr lang="en-US" dirty="0" smtClean="0"/>
              <a:t> decision to build the Aswan Dam in Egypt, which threatened to flood the temples of Abu Simbel, was the event that once again attracted international attention to the need to preserve monuments of value to all mankind. In 1959, in response to the call of the Governments of Egypt and Sudan, UNESCO announced the launch of an international campaign to save the monuments of ancient Egyptian civilization: the temples of Abu Simbel were dismantled (sawn into separate blocks), transported and assembled in a new place. This project, which has become the most expensive in the history of UNESCO, was implemented with funds provided by fifty countries of the world. It has also become the clearest proof of the effectiveness of combining efforts for the preservation of heritage.</a:t>
            </a:r>
            <a:endParaRPr lang="ru-RU" dirty="0"/>
          </a:p>
        </p:txBody>
      </p:sp>
    </p:spTree>
    <p:extLst>
      <p:ext uri="{BB962C8B-B14F-4D97-AF65-F5344CB8AC3E}">
        <p14:creationId xmlns:p14="http://schemas.microsoft.com/office/powerpoint/2010/main" val="1577123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0"/>
            <a:ext cx="10515600" cy="6176963"/>
          </a:xfrm>
        </p:spPr>
        <p:txBody>
          <a:bodyPr>
            <a:normAutofit/>
          </a:bodyPr>
          <a:lstStyle/>
          <a:p>
            <a:pPr algn="just"/>
            <a:endParaRPr lang="kk-KZ" dirty="0" smtClean="0"/>
          </a:p>
          <a:p>
            <a:pPr algn="just"/>
            <a:r>
              <a:rPr lang="en-US" dirty="0" smtClean="0"/>
              <a:t>The following were UNESCO projects for the preservation of Venice and its lagoon, the archaeological ruins of Mohenjo-Daro in Pakistan and the restoration of the Borobudur temple complex in </a:t>
            </a:r>
            <a:r>
              <a:rPr lang="en-US" dirty="0" err="1" smtClean="0"/>
              <a:t>Indonesia.As</a:t>
            </a:r>
            <a:r>
              <a:rPr lang="en-US" dirty="0" smtClean="0"/>
              <a:t> a result, with the support of the International Council on Monuments and Places of Interest (ICOMOS), UNESCO has begun preparing a draft Convention on the protection of Cultural </a:t>
            </a:r>
            <a:r>
              <a:rPr lang="en-US" dirty="0" err="1" smtClean="0"/>
              <a:t>Heritage.In</a:t>
            </a:r>
            <a:r>
              <a:rPr lang="en-US" dirty="0" smtClean="0"/>
              <a:t> 1965, at a conference held in Washington, the question was raised about the creation of a World Heritage Organization that would promote international cooperation in order to protect "the most outstanding localities, landscapes and historical sites for the present and future of all mankind." In 1968, the International Union for Conservation of Nature (IUCN) formulated similar proposals regarding natural heritage.</a:t>
            </a:r>
            <a:endParaRPr lang="ru-RU" dirty="0"/>
          </a:p>
        </p:txBody>
      </p:sp>
    </p:spTree>
    <p:extLst>
      <p:ext uri="{BB962C8B-B14F-4D97-AF65-F5344CB8AC3E}">
        <p14:creationId xmlns:p14="http://schemas.microsoft.com/office/powerpoint/2010/main" val="1328373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45123"/>
            <a:ext cx="10515600" cy="5631840"/>
          </a:xfrm>
        </p:spPr>
        <p:txBody>
          <a:bodyPr/>
          <a:lstStyle/>
          <a:p>
            <a:pPr algn="just"/>
            <a:endParaRPr lang="kk-KZ" dirty="0" smtClean="0"/>
          </a:p>
          <a:p>
            <a:pPr algn="just"/>
            <a:r>
              <a:rPr lang="en-US" dirty="0" smtClean="0"/>
              <a:t>Finally, all the parties involved in this process came to an agreement on a single text of the document and on November 16, 1972, at the 17th session of the UNESCO General Conference, the Convention on the Protection of the World Cultural and Natural Heritage was adopted, which initiated the formation of the World Heritage </a:t>
            </a:r>
            <a:r>
              <a:rPr lang="en-US" dirty="0" err="1" smtClean="0"/>
              <a:t>List.In</a:t>
            </a:r>
            <a:r>
              <a:rPr lang="en-US" dirty="0" smtClean="0"/>
              <a:t> accordance with the Convention, some objects of cultural and natural heritage are recognized as unique, having outstanding universal value and therefore deserving of protection. Such objects become part of the common heritage of mankind and receive the status of World Heritage sites.</a:t>
            </a:r>
            <a:endParaRPr lang="ru-RU" dirty="0"/>
          </a:p>
        </p:txBody>
      </p:sp>
    </p:spTree>
    <p:extLst>
      <p:ext uri="{BB962C8B-B14F-4D97-AF65-F5344CB8AC3E}">
        <p14:creationId xmlns:p14="http://schemas.microsoft.com/office/powerpoint/2010/main" val="3840717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For the purpose of this Convention, the following shall be considered as "cultural heritage":</a:t>
            </a:r>
            <a:endParaRPr lang="ru-RU" dirty="0"/>
          </a:p>
        </p:txBody>
      </p:sp>
      <p:sp>
        <p:nvSpPr>
          <p:cNvPr id="3" name="Объект 2"/>
          <p:cNvSpPr>
            <a:spLocks noGrp="1"/>
          </p:cNvSpPr>
          <p:nvPr>
            <p:ph idx="1"/>
          </p:nvPr>
        </p:nvSpPr>
        <p:spPr/>
        <p:txBody>
          <a:bodyPr>
            <a:normAutofit fontScale="92500" lnSpcReduction="20000"/>
          </a:bodyPr>
          <a:lstStyle/>
          <a:p>
            <a:r>
              <a:rPr lang="en-US" dirty="0" smtClean="0"/>
              <a:t>monuments: architectural works, works of monumental sculpture and painting, elements or structures of an archaeological nature, inscriptions, cave dwellings and combinations of features, which are of outstanding universal value from the point of view of history, art or science;</a:t>
            </a:r>
            <a:endParaRPr lang="kk-KZ" dirty="0" smtClean="0"/>
          </a:p>
          <a:p>
            <a:r>
              <a:rPr lang="en-US" dirty="0" smtClean="0"/>
              <a:t> groups of buildings: groups of separate or connected buildings which, because of their architecture, their homogeneity or their place in the landscape, are of outstanding universal value from the point of view of history, </a:t>
            </a:r>
            <a:endParaRPr lang="kk-KZ" dirty="0" smtClean="0"/>
          </a:p>
          <a:p>
            <a:r>
              <a:rPr lang="en-US" dirty="0" smtClean="0"/>
              <a:t>art or science; sites: works of man or the combined works of nature and man, and areas including archaeological sites which are of outstanding universal value from the historical, aesthetic, ethnological or anthropological point of view.</a:t>
            </a:r>
            <a:endParaRPr lang="ru-RU" dirty="0"/>
          </a:p>
        </p:txBody>
      </p:sp>
    </p:spTree>
    <p:extLst>
      <p:ext uri="{BB962C8B-B14F-4D97-AF65-F5344CB8AC3E}">
        <p14:creationId xmlns:p14="http://schemas.microsoft.com/office/powerpoint/2010/main" val="2413592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For the purposes of this Convention, the following shall be considered as "natural heritage":</a:t>
            </a:r>
            <a:endParaRPr lang="ru-RU" dirty="0"/>
          </a:p>
        </p:txBody>
      </p:sp>
      <p:sp>
        <p:nvSpPr>
          <p:cNvPr id="3" name="Объект 2"/>
          <p:cNvSpPr>
            <a:spLocks noGrp="1"/>
          </p:cNvSpPr>
          <p:nvPr>
            <p:ph idx="1"/>
          </p:nvPr>
        </p:nvSpPr>
        <p:spPr>
          <a:xfrm>
            <a:off x="1295401" y="2444262"/>
            <a:ext cx="9601196" cy="3431606"/>
          </a:xfrm>
        </p:spPr>
        <p:txBody>
          <a:bodyPr>
            <a:normAutofit lnSpcReduction="10000"/>
          </a:bodyPr>
          <a:lstStyle/>
          <a:p>
            <a:r>
              <a:rPr lang="en-US" dirty="0" smtClean="0"/>
              <a:t>natural </a:t>
            </a:r>
            <a:r>
              <a:rPr lang="en-US" dirty="0"/>
              <a:t>features consisting of physical and biological formations or groups of such formations, which are of outstanding universal value from the aesthetic or scientific point of view; </a:t>
            </a:r>
            <a:endParaRPr lang="kk-KZ" dirty="0" smtClean="0"/>
          </a:p>
          <a:p>
            <a:r>
              <a:rPr lang="en-US" dirty="0" smtClean="0"/>
              <a:t>geological </a:t>
            </a:r>
            <a:r>
              <a:rPr lang="en-US" dirty="0"/>
              <a:t>and physiographical formations and precisely delineated areas which constitute the habitat of threatened species of animals and plants of outstanding universal value from the point of view of science or conservation; </a:t>
            </a:r>
            <a:endParaRPr lang="kk-KZ" dirty="0" smtClean="0"/>
          </a:p>
          <a:p>
            <a:r>
              <a:rPr lang="en-US" dirty="0" smtClean="0"/>
              <a:t>natural </a:t>
            </a:r>
            <a:r>
              <a:rPr lang="en-US" dirty="0"/>
              <a:t>sites or precisely delineated natural areas of outstanding universal value from the point of view of science, conservation or natural beauty.</a:t>
            </a:r>
            <a:endParaRPr lang="ru-RU" dirty="0"/>
          </a:p>
        </p:txBody>
      </p:sp>
    </p:spTree>
    <p:extLst>
      <p:ext uri="{BB962C8B-B14F-4D97-AF65-F5344CB8AC3E}">
        <p14:creationId xmlns:p14="http://schemas.microsoft.com/office/powerpoint/2010/main" val="1456786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ерлин">
  <a:themeElements>
    <a:clrScheme name="Берлин">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Берлин">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кстура гранж">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TM04033917[[fn=Берлин]]</Template>
  <TotalTime>76</TotalTime>
  <Words>2947</Words>
  <Application>Microsoft Office PowerPoint</Application>
  <PresentationFormat>Широкоэкранный</PresentationFormat>
  <Paragraphs>110</Paragraphs>
  <Slides>30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30</vt:i4>
      </vt:variant>
    </vt:vector>
  </HeadingPairs>
  <TitlesOfParts>
    <vt:vector size="34" baseType="lpstr">
      <vt:lpstr>Arial</vt:lpstr>
      <vt:lpstr>Times New Roman</vt:lpstr>
      <vt:lpstr>Trebuchet MS</vt:lpstr>
      <vt:lpstr>Берлин</vt:lpstr>
      <vt:lpstr>  Конвенция об охране всемирного культурного и природного наследия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For the purpose of this Convention, the following shall be considered as "cultural heritage":</vt:lpstr>
      <vt:lpstr>For the purposes of this Convention, the following shall be considered as "natural heritage":</vt:lpstr>
      <vt:lpstr>Презентация PowerPoint</vt:lpstr>
      <vt:lpstr>INTERGOVERNMENTAL COMMITTEE FOR THE PROTECTION OF THE WORLD CULTURAL AND NATURAL HERITAGE</vt:lpstr>
      <vt:lpstr>World Heritage Committee</vt:lpstr>
      <vt:lpstr>Презентация PowerPoint</vt:lpstr>
      <vt:lpstr>Article 10  </vt:lpstr>
      <vt:lpstr>Kazakhstan https://whc.unesco.org/en/statesparties/kz</vt:lpstr>
      <vt:lpstr>Azerbaidzhan https://whc.unesco.org/en/statesparties/az</vt:lpstr>
      <vt:lpstr>Azerbaijan to host 2019 session of World Heritage Committee </vt:lpstr>
      <vt:lpstr>Презентация PowerPoint</vt:lpstr>
      <vt:lpstr>Презентация PowerPoint</vt:lpstr>
      <vt:lpstr>List of World Heritage in Danger </vt:lpstr>
      <vt:lpstr>Презентация PowerPoint</vt:lpstr>
      <vt:lpstr>Article 14 </vt:lpstr>
      <vt:lpstr>Fund for the Protection of the World Cultural and Natural Heritage </vt:lpstr>
      <vt:lpstr>Conditions and Arrangements for International Assistance </vt:lpstr>
      <vt:lpstr>Assistance granted by the World Heritage Committee may take the following forms: </vt:lpstr>
      <vt:lpstr>Article 23 </vt:lpstr>
      <vt:lpstr>VI. Educational Programmes</vt:lpstr>
      <vt:lpstr>Article 29 </vt:lpstr>
      <vt:lpstr>Final Clauses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Конвенция об охране всемирного культурного и природного наследия </dc:title>
  <dc:creator>User</dc:creator>
  <cp:lastModifiedBy>User</cp:lastModifiedBy>
  <cp:revision>5</cp:revision>
  <dcterms:created xsi:type="dcterms:W3CDTF">2021-10-20T08:30:00Z</dcterms:created>
  <dcterms:modified xsi:type="dcterms:W3CDTF">2021-10-20T09:46:23Z</dcterms:modified>
</cp:coreProperties>
</file>